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slideLayouts/slideLayout24.xml" ContentType="application/vnd.openxmlformats-officedocument.presentationml.slideLayout+xml"/>
  <Override PartName="/ppt/theme/theme8.xml" ContentType="application/vnd.openxmlformats-officedocument.theme+xml"/>
  <Override PartName="/ppt/slideLayouts/slideLayout25.xml" ContentType="application/vnd.openxmlformats-officedocument.presentationml.slideLayout+xml"/>
  <Override PartName="/ppt/theme/theme9.xml" ContentType="application/vnd.openxmlformats-officedocument.theme+xml"/>
  <Override PartName="/ppt/slideLayouts/slideLayout26.xml" ContentType="application/vnd.openxmlformats-officedocument.presentationml.slideLayout+xml"/>
  <Override PartName="/ppt/theme/theme10.xml" ContentType="application/vnd.openxmlformats-officedocument.theme+xml"/>
  <Override PartName="/ppt/slideLayouts/slideLayout27.xml" ContentType="application/vnd.openxmlformats-officedocument.presentationml.slideLayout+xml"/>
  <Override PartName="/ppt/theme/theme11.xml" ContentType="application/vnd.openxmlformats-officedocument.theme+xml"/>
  <Override PartName="/ppt/slideLayouts/slideLayout28.xml" ContentType="application/vnd.openxmlformats-officedocument.presentationml.slideLayout+xml"/>
  <Override PartName="/ppt/theme/theme12.xml" ContentType="application/vnd.openxmlformats-officedocument.theme+xml"/>
  <Override PartName="/ppt/slideLayouts/slideLayout29.xml" ContentType="application/vnd.openxmlformats-officedocument.presentationml.slideLayout+xml"/>
  <Override PartName="/ppt/theme/theme13.xml" ContentType="application/vnd.openxmlformats-officedocument.theme+xml"/>
  <Override PartName="/ppt/slideLayouts/slideLayout30.xml" ContentType="application/vnd.openxmlformats-officedocument.presentationml.slideLayout+xml"/>
  <Override PartName="/ppt/theme/theme14.xml" ContentType="application/vnd.openxmlformats-officedocument.theme+xml"/>
  <Override PartName="/ppt/slideLayouts/slideLayout31.xml" ContentType="application/vnd.openxmlformats-officedocument.presentationml.slideLayout+xml"/>
  <Override PartName="/ppt/theme/theme15.xml" ContentType="application/vnd.openxmlformats-officedocument.theme+xml"/>
  <Override PartName="/ppt/slideLayouts/slideLayout32.xml" ContentType="application/vnd.openxmlformats-officedocument.presentationml.slideLayout+xml"/>
  <Override PartName="/ppt/theme/theme16.xml" ContentType="application/vnd.openxmlformats-officedocument.theme+xml"/>
  <Override PartName="/ppt/slideLayouts/slideLayout33.xml" ContentType="application/vnd.openxmlformats-officedocument.presentationml.slideLayout+xml"/>
  <Override PartName="/ppt/theme/theme17.xml" ContentType="application/vnd.openxmlformats-officedocument.theme+xml"/>
  <Override PartName="/ppt/slideLayouts/slideLayout34.xml" ContentType="application/vnd.openxmlformats-officedocument.presentationml.slideLayout+xml"/>
  <Override PartName="/ppt/theme/theme18.xml" ContentType="application/vnd.openxmlformats-officedocument.theme+xml"/>
  <Override PartName="/ppt/slideLayouts/slideLayout35.xml" ContentType="application/vnd.openxmlformats-officedocument.presentationml.slideLayout+xml"/>
  <Override PartName="/ppt/theme/theme19.xml" ContentType="application/vnd.openxmlformats-officedocument.theme+xml"/>
  <Override PartName="/ppt/slideLayouts/slideLayout36.xml" ContentType="application/vnd.openxmlformats-officedocument.presentationml.slideLayout+xml"/>
  <Override PartName="/ppt/theme/theme20.xml" ContentType="application/vnd.openxmlformats-officedocument.theme+xml"/>
  <Override PartName="/ppt/slideLayouts/slideLayout37.xml" ContentType="application/vnd.openxmlformats-officedocument.presentationml.slideLayout+xml"/>
  <Override PartName="/ppt/theme/theme21.xml" ContentType="application/vnd.openxmlformats-officedocument.theme+xml"/>
  <Override PartName="/ppt/slideLayouts/slideLayout38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9" r:id="rId5"/>
    <p:sldMasterId id="2147483732" r:id="rId6"/>
    <p:sldMasterId id="2147483736" r:id="rId7"/>
    <p:sldMasterId id="2147483744" r:id="rId8"/>
    <p:sldMasterId id="2147483765" r:id="rId9"/>
    <p:sldMasterId id="2147483767" r:id="rId10"/>
    <p:sldMasterId id="2147483769" r:id="rId11"/>
    <p:sldMasterId id="2147483771" r:id="rId12"/>
    <p:sldMasterId id="2147483773" r:id="rId13"/>
    <p:sldMasterId id="2147483775" r:id="rId14"/>
    <p:sldMasterId id="2147483777" r:id="rId15"/>
    <p:sldMasterId id="2147483781" r:id="rId16"/>
    <p:sldMasterId id="2147483783" r:id="rId17"/>
    <p:sldMasterId id="2147483785" r:id="rId18"/>
    <p:sldMasterId id="2147483787" r:id="rId19"/>
    <p:sldMasterId id="2147483789" r:id="rId20"/>
    <p:sldMasterId id="2147483791" r:id="rId21"/>
    <p:sldMasterId id="2147483793" r:id="rId22"/>
    <p:sldMasterId id="2147483795" r:id="rId23"/>
    <p:sldMasterId id="2147483807" r:id="rId24"/>
    <p:sldMasterId id="2147483809" r:id="rId25"/>
    <p:sldMasterId id="2147483811" r:id="rId26"/>
  </p:sldMasterIdLst>
  <p:notesMasterIdLst>
    <p:notesMasterId r:id="rId47"/>
  </p:notesMasterIdLst>
  <p:handoutMasterIdLst>
    <p:handoutMasterId r:id="rId48"/>
  </p:handoutMasterIdLst>
  <p:sldIdLst>
    <p:sldId id="511" r:id="rId27"/>
    <p:sldId id="490" r:id="rId28"/>
    <p:sldId id="491" r:id="rId29"/>
    <p:sldId id="492" r:id="rId30"/>
    <p:sldId id="489" r:id="rId31"/>
    <p:sldId id="493" r:id="rId32"/>
    <p:sldId id="494" r:id="rId33"/>
    <p:sldId id="495" r:id="rId34"/>
    <p:sldId id="497" r:id="rId35"/>
    <p:sldId id="528" r:id="rId36"/>
    <p:sldId id="522" r:id="rId37"/>
    <p:sldId id="499" r:id="rId38"/>
    <p:sldId id="500" r:id="rId39"/>
    <p:sldId id="501" r:id="rId40"/>
    <p:sldId id="502" r:id="rId41"/>
    <p:sldId id="503" r:id="rId42"/>
    <p:sldId id="504" r:id="rId43"/>
    <p:sldId id="520" r:id="rId44"/>
    <p:sldId id="527" r:id="rId45"/>
    <p:sldId id="513" r:id="rId46"/>
  </p:sldIdLst>
  <p:sldSz cx="9144000" cy="6858000" type="screen4x3"/>
  <p:notesSz cx="7010400" cy="9296400"/>
  <p:embeddedFontLst>
    <p:embeddedFont>
      <p:font typeface="Tahoma" panose="020B0604030504040204" pitchFamily="34" charset="0"/>
      <p:regular r:id="rId49"/>
      <p:bold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MS PGothic" panose="020B0600070205080204" pitchFamily="34" charset="-128"/>
      <p:regular r:id="rId55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B9B5E0-550B-4C32-B5CD-3052C2713EE1}">
  <a:tblStyle styleId="{24B9B5E0-550B-4C32-B5CD-3052C2713EE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Style>
        <a:tcBdr/>
        <a:fill>
          <a:solidFill>
            <a:srgbClr val="CFD7E7"/>
          </a:solidFill>
        </a:fill>
      </a:tcStyle>
    </a:band1H>
    <a:band1V>
      <a:tcStyle>
        <a:tcBdr/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54011F07-0494-40AF-BEA5-BFEDA67FE57F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Style>
        <a:tcBdr/>
        <a:fill>
          <a:solidFill>
            <a:srgbClr val="CFD7E7"/>
          </a:solidFill>
        </a:fill>
      </a:tcStyle>
    </a:band1H>
    <a:band1V>
      <a:tcStyle>
        <a:tcBdr/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86" autoAdjust="0"/>
    <p:restoredTop sz="92639" autoAdjust="0"/>
  </p:normalViewPr>
  <p:slideViewPr>
    <p:cSldViewPr snapToGrid="0">
      <p:cViewPr varScale="1">
        <p:scale>
          <a:sx n="71" d="100"/>
          <a:sy n="71" d="100"/>
        </p:scale>
        <p:origin x="162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1146"/>
    </p:cViewPr>
  </p:sorterViewPr>
  <p:notesViewPr>
    <p:cSldViewPr snapToGrid="0">
      <p:cViewPr varScale="1">
        <p:scale>
          <a:sx n="55" d="100"/>
          <a:sy n="55" d="100"/>
        </p:scale>
        <p:origin x="287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9.xml"/><Relationship Id="rId18" Type="http://schemas.openxmlformats.org/officeDocument/2006/relationships/slideMaster" Target="slideMasters/slideMaster14.xml"/><Relationship Id="rId26" Type="http://schemas.openxmlformats.org/officeDocument/2006/relationships/slideMaster" Target="slideMasters/slideMaster22.xml"/><Relationship Id="rId39" Type="http://schemas.openxmlformats.org/officeDocument/2006/relationships/slide" Target="slides/slide13.xml"/><Relationship Id="rId21" Type="http://schemas.openxmlformats.org/officeDocument/2006/relationships/slideMaster" Target="slideMasters/slideMaster17.xml"/><Relationship Id="rId34" Type="http://schemas.openxmlformats.org/officeDocument/2006/relationships/slide" Target="slides/slide8.xml"/><Relationship Id="rId42" Type="http://schemas.openxmlformats.org/officeDocument/2006/relationships/slide" Target="slides/slide16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Master" Target="slideMasters/slideMaster13.xml"/><Relationship Id="rId25" Type="http://schemas.openxmlformats.org/officeDocument/2006/relationships/slideMaster" Target="slideMasters/slideMaster21.xml"/><Relationship Id="rId33" Type="http://schemas.openxmlformats.org/officeDocument/2006/relationships/slide" Target="slides/slide7.xml"/><Relationship Id="rId38" Type="http://schemas.openxmlformats.org/officeDocument/2006/relationships/slide" Target="slides/slide12.xml"/><Relationship Id="rId46" Type="http://schemas.openxmlformats.org/officeDocument/2006/relationships/slide" Target="slides/slide20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2.xml"/><Relationship Id="rId20" Type="http://schemas.openxmlformats.org/officeDocument/2006/relationships/slideMaster" Target="slideMasters/slideMaster16.xml"/><Relationship Id="rId29" Type="http://schemas.openxmlformats.org/officeDocument/2006/relationships/slide" Target="slides/slide3.xml"/><Relationship Id="rId41" Type="http://schemas.openxmlformats.org/officeDocument/2006/relationships/slide" Target="slides/slide15.xml"/><Relationship Id="rId54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Master" Target="slideMasters/slideMaster20.xml"/><Relationship Id="rId32" Type="http://schemas.openxmlformats.org/officeDocument/2006/relationships/slide" Target="slides/slide6.xml"/><Relationship Id="rId37" Type="http://schemas.openxmlformats.org/officeDocument/2006/relationships/slide" Target="slides/slide11.xml"/><Relationship Id="rId40" Type="http://schemas.openxmlformats.org/officeDocument/2006/relationships/slide" Target="slides/slide14.xml"/><Relationship Id="rId45" Type="http://schemas.openxmlformats.org/officeDocument/2006/relationships/slide" Target="slides/slide19.xml"/><Relationship Id="rId53" Type="http://schemas.openxmlformats.org/officeDocument/2006/relationships/font" Target="fonts/font5.fntdata"/><Relationship Id="rId58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Master" Target="slideMasters/slideMaster11.xml"/><Relationship Id="rId23" Type="http://schemas.openxmlformats.org/officeDocument/2006/relationships/slideMaster" Target="slideMasters/slideMaster19.xml"/><Relationship Id="rId28" Type="http://schemas.openxmlformats.org/officeDocument/2006/relationships/slide" Target="slides/slide2.xml"/><Relationship Id="rId36" Type="http://schemas.openxmlformats.org/officeDocument/2006/relationships/slide" Target="slides/slide10.xml"/><Relationship Id="rId49" Type="http://schemas.openxmlformats.org/officeDocument/2006/relationships/font" Target="fonts/font1.fntdata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6.xml"/><Relationship Id="rId19" Type="http://schemas.openxmlformats.org/officeDocument/2006/relationships/slideMaster" Target="slideMasters/slideMaster15.xml"/><Relationship Id="rId31" Type="http://schemas.openxmlformats.org/officeDocument/2006/relationships/slide" Target="slides/slide5.xml"/><Relationship Id="rId44" Type="http://schemas.openxmlformats.org/officeDocument/2006/relationships/slide" Target="slides/slide18.xml"/><Relationship Id="rId52" Type="http://schemas.openxmlformats.org/officeDocument/2006/relationships/font" Target="fonts/font4.fntdata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Master" Target="slideMasters/slideMaster18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43" Type="http://schemas.openxmlformats.org/officeDocument/2006/relationships/slide" Target="slides/slide17.xml"/><Relationship Id="rId48" Type="http://schemas.openxmlformats.org/officeDocument/2006/relationships/handoutMaster" Target="handoutMasters/handoutMaster1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4.xml"/><Relationship Id="rId51" Type="http://schemas.openxmlformats.org/officeDocument/2006/relationships/font" Target="fonts/font3.fntdata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1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C2437-033D-44B1-B2E7-A27BEA9367DA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823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823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078FF-C112-47F4-8394-7D8A11BFC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962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2" y="0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970942" y="0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701043" y="4415789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2" y="8829966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970942" y="8829966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750" tIns="46875" rIns="93750" bIns="468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9296379"/>
      </p:ext>
    </p:extLst>
  </p:cSld>
  <p:clrMap bg1="lt1" tx1="dk1" bg2="dk2" tx2="lt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35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81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57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Shape 727"/>
          <p:cNvSpPr txBox="1">
            <a:spLocks noGrp="1"/>
          </p:cNvSpPr>
          <p:nvPr>
            <p:ph type="ctrTitle"/>
          </p:nvPr>
        </p:nvSpPr>
        <p:spPr>
          <a:xfrm>
            <a:off x="1472183" y="2130425"/>
            <a:ext cx="7013447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8" name="Shape 728"/>
          <p:cNvSpPr txBox="1">
            <a:spLocks noGrp="1"/>
          </p:cNvSpPr>
          <p:nvPr>
            <p:ph type="subTitle" idx="1"/>
          </p:nvPr>
        </p:nvSpPr>
        <p:spPr>
          <a:xfrm>
            <a:off x="1778508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9" name="Shape 7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0" name="Shape 7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2799"/>
            <a:ext cx="8229600" cy="462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702CB2-3BDF-47B6-8378-BE2B913E9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52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400" y="1281600"/>
            <a:ext cx="3091113" cy="7920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81600"/>
            <a:ext cx="5111750" cy="4844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96000"/>
            <a:ext cx="3008313" cy="393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702CB2-3BDF-47B6-8378-BE2B913E9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02401"/>
            <a:ext cx="5486400" cy="35251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702CB2-3BDF-47B6-8378-BE2B913E9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702CB2-3BDF-47B6-8378-BE2B913E9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82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702CB2-3BDF-47B6-8378-BE2B913E9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0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702CB2-3BDF-47B6-8378-BE2B913E9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5200"/>
            <a:ext cx="8229600" cy="585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702CB2-3BDF-47B6-8378-BE2B913E9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96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2799"/>
            <a:ext cx="8229600" cy="462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702CB2-3BDF-47B6-8378-BE2B913E9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99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400" y="1281600"/>
            <a:ext cx="3091113" cy="7920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81600"/>
            <a:ext cx="5111750" cy="4844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96000"/>
            <a:ext cx="3008313" cy="393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702CB2-3BDF-47B6-8378-BE2B913E9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70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02401"/>
            <a:ext cx="5486400" cy="35251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702CB2-3BDF-47B6-8378-BE2B913E9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3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Shape 732"/>
          <p:cNvSpPr txBox="1">
            <a:spLocks noGrp="1"/>
          </p:cNvSpPr>
          <p:nvPr>
            <p:ph type="title"/>
          </p:nvPr>
        </p:nvSpPr>
        <p:spPr>
          <a:xfrm>
            <a:off x="1417637" y="977900"/>
            <a:ext cx="7269161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3" name="Shape 733"/>
          <p:cNvSpPr txBox="1">
            <a:spLocks noGrp="1"/>
          </p:cNvSpPr>
          <p:nvPr>
            <p:ph type="body" idx="1"/>
          </p:nvPr>
        </p:nvSpPr>
        <p:spPr>
          <a:xfrm>
            <a:off x="1417637" y="2166938"/>
            <a:ext cx="7269161" cy="39592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indent="-254000" rtl="0">
              <a:spcBef>
                <a:spcPts val="0"/>
              </a:spcBef>
              <a:buClr>
                <a:schemeClr val="dk2"/>
              </a:buClr>
              <a:buFont typeface="Arial"/>
              <a:buChar char="•"/>
              <a:defRPr/>
            </a:lvl1pPr>
            <a:lvl2pPr rtl="0">
              <a:spcBef>
                <a:spcPts val="0"/>
              </a:spcBef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>
              <a:spcBef>
                <a:spcPts val="0"/>
              </a:spcBef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4" name="Shape 7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702CB2-3BDF-47B6-8378-BE2B913E9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99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kern="1200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kern="1200">
              <a:solidFill>
                <a:srgbClr val="FFFFFF"/>
              </a:solidFill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2571730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2571730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kern="120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Optional Tagline Goes Here | mn.gov/websiteurl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971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kern="1200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kern="1200">
              <a:solidFill>
                <a:srgbClr val="FFFFFF"/>
              </a:solidFill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2571730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2571730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kern="120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Optional Tagline Goes Here | mn.gov/websiteurl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738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kern="1200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kern="1200">
              <a:solidFill>
                <a:srgbClr val="FFFFFF"/>
              </a:solidFill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2571730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2571730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kern="120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Optional Tagline Goes Here | mn.gov/websiteurl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7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kern="1200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kern="1200">
              <a:solidFill>
                <a:srgbClr val="FFFFFF"/>
              </a:solidFill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2571730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2571730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kern="120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Optional Tagline Goes Here | mn.gov/websiteurl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804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Optional Tagline Goes Here | mn.gov/websiteurl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Optional Tagline Goes Here | mn.gov/websiteurl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42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Optional Tagline Goes Here | mn.gov/websiteurl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314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0298" y="912530"/>
            <a:ext cx="3496041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375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58612" y="524007"/>
            <a:ext cx="1616475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75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Second Point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38251" y="3581845"/>
            <a:ext cx="1978484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75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Third Point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Optional Tagline Goes Here | mn.gov/websiteurl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942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Optional Tagline Goes Here | mn.gov/websiteurl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kern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993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9968" y="685800"/>
            <a:ext cx="41148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1756172" algn="l"/>
                <a:tab pos="2827735" algn="l"/>
              </a:tabLst>
              <a:defRPr sz="4125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Optional Tagline Goes Here | mn.gov/websiteurl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91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kern="120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Optional Tagline Goes Here | mn.gov/websiteurl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69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kern="120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Optional Tagline Goes Here | mn.gov/websiteurl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583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kern="120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Optional Tagline Goes Here | mn.gov/websiteurl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214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kern="120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Optional Tagline Goes Here | mn.gov/websiteurl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593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kern="120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Optional Tagline Goes Here | mn.gov/websiteurl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574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5281"/>
            <a:ext cx="7886700" cy="4841682"/>
          </a:xfrm>
          <a:solidFill>
            <a:schemeClr val="bg1"/>
          </a:solidFill>
        </p:spPr>
        <p:txBody>
          <a:bodyPr lIns="228600" tIns="548640" rIns="274320"/>
          <a:lstStyle>
            <a:lvl1pPr marL="257175" indent="-257175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75"/>
            </a:lvl1pPr>
            <a:lvl2pPr marL="600075" indent="-257175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575"/>
            </a:lvl2pPr>
            <a:lvl3pPr marL="9001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3pPr>
            <a:lvl4pPr marL="12430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4pPr>
            <a:lvl5pPr marL="15859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Optional Tagline Goes Here | mn.gov/websiteurl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kern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81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9144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773020"/>
            <a:ext cx="9144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kern="1200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1" y="5041204"/>
            <a:ext cx="4940300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350" baseline="0"/>
            </a:lvl1pPr>
          </a:lstStyle>
          <a:p>
            <a:r>
              <a:rPr lang="en-US" sz="1350" dirty="0" err="1" smtClean="0"/>
              <a:t>Firstname</a:t>
            </a:r>
            <a:r>
              <a:rPr lang="en-US" sz="1350" dirty="0" smtClean="0"/>
              <a:t> </a:t>
            </a:r>
            <a:r>
              <a:rPr lang="en-US" sz="1350" dirty="0" err="1" smtClean="0"/>
              <a:t>Lastname</a:t>
            </a:r>
            <a:r>
              <a:rPr lang="en-US" sz="1350" dirty="0" smtClean="0"/>
              <a:t> | Job Title</a:t>
            </a:r>
          </a:p>
          <a:p>
            <a:r>
              <a:rPr lang="en-US" sz="1350" dirty="0" smtClean="0"/>
              <a:t>Date</a:t>
            </a:r>
            <a:endParaRPr lang="en-US" dirty="0"/>
          </a:p>
        </p:txBody>
      </p:sp>
      <p:pic>
        <p:nvPicPr>
          <p:cNvPr id="11" name="Picture Placeholder 4" descr="Minnesota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0" b="7200"/>
          <a:stretch>
            <a:fillRect/>
          </a:stretch>
        </p:blipFill>
        <p:spPr>
          <a:xfrm>
            <a:off x="348233" y="5737229"/>
            <a:ext cx="2694401" cy="996178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171" y="6138333"/>
            <a:ext cx="4190735" cy="365125"/>
          </a:xfrm>
          <a:prstGeom prst="rect">
            <a:avLst/>
          </a:prstGeom>
        </p:spPr>
        <p:txBody>
          <a:bodyPr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Optional Tagline Goes Here | mn.gov/websiteurl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338073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314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9144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521123"/>
            <a:ext cx="78867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Optional Tagline Goes Here | mn.gov/websiteurl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3865"/>
                </a:solidFill>
              </a:rPr>
              <a:pPr/>
              <a:t>‹#›</a:t>
            </a:fld>
            <a:endParaRPr lang="en-US" dirty="0">
              <a:solidFill>
                <a:srgbClr val="003865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kern="1200">
              <a:solidFill>
                <a:srgbClr val="FFFFFF"/>
              </a:solidFill>
            </a:endParaRPr>
          </a:p>
        </p:txBody>
      </p:sp>
      <p:pic>
        <p:nvPicPr>
          <p:cNvPr id="9" name="Picture Placeholder 4" descr="Minnesota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0" b="7200"/>
          <a:stretch>
            <a:fillRect/>
          </a:stretch>
        </p:blipFill>
        <p:spPr>
          <a:xfrm>
            <a:off x="5883293" y="344243"/>
            <a:ext cx="2694401" cy="99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00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2184" y="2130425"/>
            <a:ext cx="7013448" cy="1470025"/>
          </a:xfrm>
        </p:spPr>
        <p:txBody>
          <a:bodyPr/>
          <a:lstStyle>
            <a:lvl1pPr algn="ctr">
              <a:defRPr sz="44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508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E0A46-E1BB-4642-A94B-35F0FC6A36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755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Clr>
                <a:schemeClr val="tx2"/>
              </a:buCl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897A1-0C86-459A-AD5D-05E3AB87D6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889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583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702CB2-3BDF-47B6-8378-BE2B913E9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80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702CB2-3BDF-47B6-8378-BE2B913E9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08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5200"/>
            <a:ext cx="8229600" cy="585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702CB2-3BDF-47B6-8378-BE2B913E9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03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6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7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8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9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30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31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32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33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34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6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7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2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3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4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Shape 716"/>
          <p:cNvSpPr txBox="1">
            <a:spLocks noGrp="1"/>
          </p:cNvSpPr>
          <p:nvPr>
            <p:ph type="title"/>
          </p:nvPr>
        </p:nvSpPr>
        <p:spPr>
          <a:xfrm>
            <a:off x="1417637" y="977900"/>
            <a:ext cx="7269161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7" name="Shape 717"/>
          <p:cNvSpPr txBox="1">
            <a:spLocks noGrp="1"/>
          </p:cNvSpPr>
          <p:nvPr>
            <p:ph type="body" idx="1"/>
          </p:nvPr>
        </p:nvSpPr>
        <p:spPr>
          <a:xfrm>
            <a:off x="1417637" y="2166938"/>
            <a:ext cx="7269161" cy="39592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8" name="Shape 7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9" name="Shape 7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Shape 720"/>
          <p:cNvSpPr/>
          <p:nvPr/>
        </p:nvSpPr>
        <p:spPr>
          <a:xfrm>
            <a:off x="0" y="0"/>
            <a:ext cx="9144000" cy="90296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721" name="Shape 721"/>
          <p:cNvSpPr/>
          <p:nvPr/>
        </p:nvSpPr>
        <p:spPr>
          <a:xfrm>
            <a:off x="-5961" y="907199"/>
            <a:ext cx="9144000" cy="45719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A2C3FF"/>
              </a:gs>
            </a:gsLst>
            <a:lin ang="162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Shape 722"/>
          <p:cNvSpPr/>
          <p:nvPr/>
        </p:nvSpPr>
        <p:spPr>
          <a:xfrm>
            <a:off x="-3809" y="6766322"/>
            <a:ext cx="9144000" cy="49972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A2C3FF"/>
              </a:gs>
            </a:gsLst>
            <a:lin ang="162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Shape 723"/>
          <p:cNvSpPr/>
          <p:nvPr/>
        </p:nvSpPr>
        <p:spPr>
          <a:xfrm>
            <a:off x="-1905" y="6816295"/>
            <a:ext cx="9145905" cy="4571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4" name="Shape 7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6054" y="86379"/>
            <a:ext cx="3251437" cy="771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Shape 7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5961" y="969208"/>
            <a:ext cx="1280054" cy="579711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kern="1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kern="120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Optional Tagline Goes Here | mn.gov/websiteurl</a:t>
            </a:r>
            <a:endParaRPr lang="en-US" kern="1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kern="120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pPr/>
              <a:t>‹#›</a:t>
            </a:fld>
            <a:endParaRPr lang="en-US" kern="1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59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kern="1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kern="120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Optional Tagline Goes Here | mn.gov/websiteurl</a:t>
            </a:r>
            <a:endParaRPr lang="en-US" kern="1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kern="120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pPr/>
              <a:t>‹#›</a:t>
            </a:fld>
            <a:endParaRPr lang="en-US" kern="1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28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kern="1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kern="120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Optional Tagline Goes Here | mn.gov/websiteurl</a:t>
            </a:r>
            <a:endParaRPr lang="en-US" kern="1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kern="120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pPr/>
              <a:t>‹#›</a:t>
            </a:fld>
            <a:endParaRPr lang="en-US" kern="1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69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kern="1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kern="120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Optional Tagline Goes Here | mn.gov/websiteurl</a:t>
            </a:r>
            <a:endParaRPr lang="en-US" kern="1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kern="120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pPr/>
              <a:t>‹#›</a:t>
            </a:fld>
            <a:endParaRPr lang="en-US" kern="1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94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kern="1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kern="120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Optional Tagline Goes Here | mn.gov/websiteurl</a:t>
            </a:r>
            <a:endParaRPr lang="en-US" kern="1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kern="120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pPr/>
              <a:t>‹#›</a:t>
            </a:fld>
            <a:endParaRPr lang="en-US" kern="1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380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kern="1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kern="120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Optional Tagline Goes Here | mn.gov/websiteurl</a:t>
            </a:r>
            <a:endParaRPr lang="en-US" kern="1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kern="120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pPr/>
              <a:t>‹#›</a:t>
            </a:fld>
            <a:endParaRPr lang="en-US" kern="1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993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kern="1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kern="120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Optional Tagline Goes Here | mn.gov/websiteurl</a:t>
            </a:r>
            <a:endParaRPr lang="en-US" kern="1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kern="120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pPr/>
              <a:t>‹#›</a:t>
            </a:fld>
            <a:endParaRPr lang="en-US" kern="1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73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kern="1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kern="120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Optional Tagline Goes Here | mn.gov/websiteurl</a:t>
            </a:r>
            <a:endParaRPr lang="en-US" kern="1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kern="120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pPr/>
              <a:t>‹#›</a:t>
            </a:fld>
            <a:endParaRPr lang="en-US" kern="1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54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kern="1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kern="120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Optional Tagline Goes Here | mn.gov/websiteurl</a:t>
            </a:r>
            <a:endParaRPr lang="en-US" kern="1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kern="120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pPr/>
              <a:t>‹#›</a:t>
            </a:fld>
            <a:endParaRPr lang="en-US" kern="1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44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kern="1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kern="120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Optional Tagline Goes Here | mn.gov/websiteurl</a:t>
            </a:r>
            <a:endParaRPr lang="en-US" kern="1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kern="120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pPr/>
              <a:t>‹#›</a:t>
            </a:fld>
            <a:endParaRPr lang="en-US" kern="1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782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417638" y="977900"/>
            <a:ext cx="72691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17638" y="2166938"/>
            <a:ext cx="7269162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  <a:endParaRPr lang="en-US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02073D0-02B6-485F-8CD8-066D58B6B8D3}" type="slidenum">
              <a:rPr lang="en-US" altLang="en-US" kern="1200">
                <a:latin typeface="Calibri"/>
                <a:ea typeface="+mn-ea"/>
                <a:cs typeface="+mn-cs"/>
              </a:rPr>
              <a:pPr>
                <a:defRPr/>
              </a:pPr>
              <a:t>‹#›</a:t>
            </a:fld>
            <a:endParaRPr lang="en-US" altLang="en-US" kern="1200"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02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kern="1200" dirty="0" smtClean="0">
                <a:solidFill>
                  <a:prstClr val="white"/>
                </a:solidFill>
              </a:rPr>
              <a:t> </a:t>
            </a:r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5961" y="907199"/>
            <a:ext cx="9144000" cy="4572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810" y="6766323"/>
            <a:ext cx="9144000" cy="49972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1906" y="6816295"/>
            <a:ext cx="9145905" cy="45719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54" y="86380"/>
            <a:ext cx="3251437" cy="7711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1" y="969209"/>
            <a:ext cx="1280054" cy="579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6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kern="1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kern="120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Optional Tagline Goes Here | mn.gov/websiteurl</a:t>
            </a:r>
            <a:endParaRPr lang="en-US" kern="1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kern="120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pPr/>
              <a:t>‹#›</a:t>
            </a:fld>
            <a:endParaRPr lang="en-US" kern="1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62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kern="1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kern="120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Optional Tagline Goes Here | mn.gov/websiteurl</a:t>
            </a:r>
            <a:endParaRPr lang="en-US" kern="1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kern="120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pPr/>
              <a:t>‹#›</a:t>
            </a:fld>
            <a:endParaRPr lang="en-US" kern="1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46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kern="1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kern="120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Optional Tagline Goes Here | mn.gov/websiteurl</a:t>
            </a:r>
            <a:endParaRPr lang="en-US" kern="1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kern="120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pPr/>
              <a:t>‹#›</a:t>
            </a:fld>
            <a:endParaRPr lang="en-US" kern="1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58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02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kern="1200" dirty="0" smtClean="0">
                <a:solidFill>
                  <a:prstClr val="white"/>
                </a:solidFill>
              </a:rPr>
              <a:t> </a:t>
            </a:r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5961" y="907199"/>
            <a:ext cx="9144000" cy="4572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pic>
        <p:nvPicPr>
          <p:cNvPr id="9" name="Picture 8" title="Labor and Industry logo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54" y="86380"/>
            <a:ext cx="3251437" cy="771119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82400" y="977900"/>
            <a:ext cx="820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82400" y="2166938"/>
            <a:ext cx="82044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  <a:endParaRPr lang="en-US" altLang="en-US" dirty="0" smtClean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02073D0-02B6-485F-8CD8-066D58B6B8D3}" type="slidenum">
              <a:rPr lang="en-US" altLang="en-US" kern="1200">
                <a:latin typeface="Calibri"/>
                <a:ea typeface="+mn-ea"/>
                <a:cs typeface="+mn-cs"/>
              </a:rPr>
              <a:pPr>
                <a:defRPr/>
              </a:pPr>
              <a:t>‹#›</a:t>
            </a:fld>
            <a:endParaRPr lang="en-US" altLang="en-US" kern="120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45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rgbClr val="1F497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1F497D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1F497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1F497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1F497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1F497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029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kern="1200" dirty="0" smtClean="0">
                <a:solidFill>
                  <a:prstClr val="white"/>
                </a:solidFill>
              </a:rPr>
              <a:t> </a:t>
            </a:r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5961" y="907199"/>
            <a:ext cx="9144000" cy="4572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pic>
        <p:nvPicPr>
          <p:cNvPr id="9" name="Picture 8" title="Labor and Industry logo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54" y="86380"/>
            <a:ext cx="3251437" cy="771119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82400" y="977900"/>
            <a:ext cx="820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82400" y="2166938"/>
            <a:ext cx="82044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  <a:endParaRPr lang="en-US" altLang="en-US" dirty="0" smtClean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02073D0-02B6-485F-8CD8-066D58B6B8D3}" type="slidenum">
              <a:rPr lang="en-US" altLang="en-US" kern="1200">
                <a:latin typeface="Calibri"/>
                <a:ea typeface="+mn-ea"/>
              </a:rPr>
              <a:pPr>
                <a:defRPr/>
              </a:pPr>
              <a:t>‹#›</a:t>
            </a:fld>
            <a:endParaRPr lang="en-US" altLang="en-US" kern="1200"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13500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rgbClr val="1F497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1F497D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1F497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1F497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1F497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1F497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kern="1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kern="120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Optional Tagline Goes Here | mn.gov/websiteurl</a:t>
            </a:r>
            <a:endParaRPr lang="en-US" kern="1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kern="120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pPr/>
              <a:t>‹#›</a:t>
            </a:fld>
            <a:endParaRPr lang="en-US" kern="1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0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kern="1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kern="120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Optional Tagline Goes Here | mn.gov/websiteurl</a:t>
            </a:r>
            <a:endParaRPr lang="en-US" kern="1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kern="120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pPr/>
              <a:t>‹#›</a:t>
            </a:fld>
            <a:endParaRPr lang="en-US" kern="1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779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kern="1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kern="120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Optional Tagline Goes Here | mn.gov/websiteurl</a:t>
            </a:r>
            <a:endParaRPr lang="en-US" kern="1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kern="120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pPr/>
              <a:t>‹#›</a:t>
            </a:fld>
            <a:endParaRPr lang="en-US" kern="1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45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kern="1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kern="120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Optional Tagline Goes Here | mn.gov/websiteurl</a:t>
            </a:r>
            <a:endParaRPr lang="en-US" kern="1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kern="120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pPr/>
              <a:t>‹#›</a:t>
            </a:fld>
            <a:endParaRPr lang="en-US" kern="1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48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kern="1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kern="120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Optional Tagline Goes Here | mn.gov/websiteurl</a:t>
            </a:r>
            <a:endParaRPr lang="en-US" kern="1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kern="120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pPr/>
              <a:t>‹#›</a:t>
            </a:fld>
            <a:endParaRPr lang="en-US" kern="1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72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AI.Grants@state.mn.us" TargetMode="External"/><Relationship Id="rId2" Type="http://schemas.openxmlformats.org/officeDocument/2006/relationships/hyperlink" Target="https://www.dli.mn.gov/aai.asp" TargetMode="Externa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Leslie.Philmon@state.mn.us" TargetMode="External"/><Relationship Id="rId2" Type="http://schemas.openxmlformats.org/officeDocument/2006/relationships/hyperlink" Target="mailto:Larohn.Latimer@state.mn.us" TargetMode="External"/><Relationship Id="rId1" Type="http://schemas.openxmlformats.org/officeDocument/2006/relationships/slideLayout" Target="../slideLayouts/slideLayout38.xml"/><Relationship Id="rId5" Type="http://schemas.openxmlformats.org/officeDocument/2006/relationships/hyperlink" Target="http://www.dli.mn.gov/aai.asp" TargetMode="External"/><Relationship Id="rId4" Type="http://schemas.openxmlformats.org/officeDocument/2006/relationships/hyperlink" Target="mailto:Carrie.Fink@state.mn.u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465628"/>
            <a:ext cx="9144000" cy="9713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Registered Apprenticeship and</a:t>
            </a:r>
            <a:br>
              <a:rPr lang="en-US" dirty="0" smtClean="0"/>
            </a:br>
            <a:r>
              <a:rPr lang="en-US" dirty="0" smtClean="0"/>
              <a:t>Minnesota Apprenticeship Initiative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LaRohn</a:t>
            </a:r>
            <a:r>
              <a:rPr lang="en-US" dirty="0" smtClean="0"/>
              <a:t> Latimer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 </a:t>
            </a:r>
            <a:r>
              <a:rPr lang="en-US" dirty="0"/>
              <a:t>Labor and </a:t>
            </a:r>
            <a:r>
              <a:rPr lang="en-US" dirty="0" smtClean="0"/>
              <a:t>Industry</a:t>
            </a:r>
          </a:p>
          <a:p>
            <a:r>
              <a:rPr lang="en-US" dirty="0" smtClean="0"/>
              <a:t>Leslie </a:t>
            </a:r>
            <a:r>
              <a:rPr lang="en-US" dirty="0" err="1" smtClean="0"/>
              <a:t>Philmon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 </a:t>
            </a:r>
            <a:r>
              <a:rPr lang="en-US" dirty="0"/>
              <a:t>Labor and </a:t>
            </a:r>
            <a:r>
              <a:rPr lang="en-US" dirty="0" smtClean="0"/>
              <a:t>Industry</a:t>
            </a:r>
          </a:p>
          <a:p>
            <a:r>
              <a:rPr lang="en-US" dirty="0" smtClean="0"/>
              <a:t>Carrie Fink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 Employment and Economic Development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" t="12939" r="-142" b="44704"/>
          <a:stretch/>
        </p:blipFill>
        <p:spPr>
          <a:xfrm>
            <a:off x="0" y="850097"/>
            <a:ext cx="9144000" cy="246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8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MAI Grant Goals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Support expansion of quality and innovative Registered Apprenticeship training programs to employers, workers and other key stakeholders.</a:t>
            </a:r>
          </a:p>
          <a:p>
            <a:r>
              <a:rPr lang="en-US" dirty="0" smtClean="0"/>
              <a:t>Align Registered Apprenticeship with post-secondary education institutions and workforce investment systems through innovative partnerships.</a:t>
            </a:r>
          </a:p>
          <a:p>
            <a:r>
              <a:rPr lang="en-US" dirty="0" smtClean="0"/>
              <a:t>Encourage employers to develop and offer Registered Apprenticeship opportunities.</a:t>
            </a:r>
          </a:p>
          <a:p>
            <a:r>
              <a:rPr lang="en-US" dirty="0" smtClean="0"/>
              <a:t>Utilize strategies that offer Registered Apprenticeship for all American workers, particularly those populations currently underrepresented in apprenticeship.</a:t>
            </a:r>
          </a:p>
          <a:p>
            <a:r>
              <a:rPr lang="en-US" dirty="0" smtClean="0"/>
              <a:t>Support high-growth occupations and industries where employers are using H-1B visas to hire international workers.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287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33450"/>
            <a:ext cx="9144000" cy="5943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228600" lvl="0" indent="-228600">
              <a:buClrTx/>
              <a:buFont typeface="+mj-lt"/>
              <a:buAutoNum type="arabicPeriod"/>
            </a:pPr>
            <a:endParaRPr lang="en-US" sz="1600" b="1" dirty="0" smtClean="0">
              <a:solidFill>
                <a:prstClr val="black">
                  <a:tint val="75000"/>
                </a:prstClr>
              </a:solidFill>
              <a:latin typeface="Tahoma"/>
            </a:endParaRPr>
          </a:p>
          <a:p>
            <a:pPr marL="0" lvl="0" indent="0">
              <a:buClrTx/>
              <a:buNone/>
            </a:pPr>
            <a:endParaRPr lang="en-US" sz="2400" b="1" dirty="0" smtClean="0">
              <a:solidFill>
                <a:srgbClr val="1F497D"/>
              </a:solidFill>
              <a:latin typeface="+mj-lt"/>
            </a:endParaRPr>
          </a:p>
          <a:p>
            <a:pPr marL="0" lvl="0" indent="0">
              <a:buClrTx/>
              <a:buNone/>
            </a:pPr>
            <a:r>
              <a:rPr lang="en-US" sz="2400" dirty="0" smtClean="0">
                <a:solidFill>
                  <a:srgbClr val="1F497D"/>
                </a:solidFill>
                <a:latin typeface="+mj-lt"/>
              </a:rPr>
              <a:t>Dates: 10/1/2015-9/30/2020</a:t>
            </a:r>
          </a:p>
          <a:p>
            <a:pPr marL="0" lvl="0" indent="0">
              <a:buClrTx/>
              <a:buNone/>
            </a:pPr>
            <a:r>
              <a:rPr lang="en-US" sz="2400" dirty="0" smtClean="0">
                <a:solidFill>
                  <a:srgbClr val="1F497D"/>
                </a:solidFill>
                <a:latin typeface="+mj-lt"/>
              </a:rPr>
              <a:t>Fiscal Agent: DEED</a:t>
            </a:r>
          </a:p>
          <a:p>
            <a:pPr marL="0" lvl="0" indent="0">
              <a:buClrTx/>
              <a:buNone/>
            </a:pPr>
            <a:r>
              <a:rPr lang="en-US" sz="2400" dirty="0" smtClean="0">
                <a:solidFill>
                  <a:srgbClr val="1F497D"/>
                </a:solidFill>
                <a:latin typeface="+mj-lt"/>
              </a:rPr>
              <a:t>Funding: $5,000,000</a:t>
            </a:r>
          </a:p>
          <a:p>
            <a:pPr marL="0" lvl="0" indent="0">
              <a:buClrTx/>
              <a:buNone/>
            </a:pPr>
            <a:r>
              <a:rPr lang="en-US" sz="2400" dirty="0" smtClean="0">
                <a:solidFill>
                  <a:srgbClr val="1F497D"/>
                </a:solidFill>
                <a:latin typeface="+mj-lt"/>
              </a:rPr>
              <a:t>Leveraged Resources: $100,000,000 </a:t>
            </a:r>
            <a:r>
              <a:rPr lang="en-US" sz="1800" dirty="0" smtClean="0">
                <a:solidFill>
                  <a:srgbClr val="1F497D"/>
                </a:solidFill>
                <a:latin typeface="+mj-lt"/>
              </a:rPr>
              <a:t>(State System and Employer Contributions)</a:t>
            </a:r>
          </a:p>
          <a:p>
            <a:pPr marL="0" indent="0">
              <a:buClrTx/>
              <a:buNone/>
            </a:pPr>
            <a:r>
              <a:rPr lang="en-US" sz="2400" dirty="0">
                <a:solidFill>
                  <a:srgbClr val="1F497D"/>
                </a:solidFill>
                <a:latin typeface="+mj-lt"/>
              </a:rPr>
              <a:t>Registered Apprentices Served: </a:t>
            </a:r>
            <a:r>
              <a:rPr lang="en-US" sz="2400" dirty="0" smtClean="0">
                <a:solidFill>
                  <a:srgbClr val="1F497D"/>
                </a:solidFill>
                <a:latin typeface="+mj-lt"/>
              </a:rPr>
              <a:t>1,000 (814 DOL funded, 186 self-funded)</a:t>
            </a:r>
          </a:p>
          <a:p>
            <a:pPr marL="0" indent="0">
              <a:buClrTx/>
              <a:buNone/>
            </a:pPr>
            <a:r>
              <a:rPr lang="en-US" sz="2400" dirty="0" smtClean="0">
                <a:solidFill>
                  <a:srgbClr val="1F497D"/>
                </a:solidFill>
                <a:latin typeface="+mj-lt"/>
              </a:rPr>
              <a:t>Registered Apprenticeship Programs: 30</a:t>
            </a:r>
          </a:p>
          <a:p>
            <a:pPr marL="0" lvl="0" indent="0">
              <a:buClrTx/>
              <a:buNone/>
            </a:pPr>
            <a:endParaRPr lang="en-US" sz="2400" b="1" dirty="0" smtClean="0">
              <a:solidFill>
                <a:prstClr val="black">
                  <a:tint val="75000"/>
                </a:prstClr>
              </a:solidFill>
              <a:latin typeface="Tahoma"/>
            </a:endParaRPr>
          </a:p>
          <a:p>
            <a:pPr marL="0" lvl="0" indent="0">
              <a:buClrTx/>
              <a:buNone/>
            </a:pPr>
            <a:endParaRPr lang="en-US" sz="2400" b="1" dirty="0">
              <a:solidFill>
                <a:prstClr val="black">
                  <a:tint val="75000"/>
                </a:prstClr>
              </a:solidFill>
              <a:latin typeface="Tahoma"/>
            </a:endParaRPr>
          </a:p>
          <a:p>
            <a:pPr marL="0" lvl="0" indent="0">
              <a:buClrTx/>
              <a:buNone/>
            </a:pPr>
            <a:endParaRPr lang="en-US" sz="2400" b="1" dirty="0" smtClean="0">
              <a:solidFill>
                <a:prstClr val="black">
                  <a:tint val="75000"/>
                </a:prstClr>
              </a:solidFill>
              <a:latin typeface="Tahoma"/>
            </a:endParaRPr>
          </a:p>
          <a:p>
            <a:pPr marL="0" lvl="0" indent="0">
              <a:buClrTx/>
              <a:buNone/>
            </a:pPr>
            <a:endParaRPr lang="en-US" sz="2400" b="1" dirty="0" smtClean="0">
              <a:solidFill>
                <a:prstClr val="black">
                  <a:tint val="75000"/>
                </a:prstClr>
              </a:solidFill>
              <a:latin typeface="Tahoma"/>
            </a:endParaRPr>
          </a:p>
          <a:p>
            <a:pPr marL="0" lvl="0" indent="0">
              <a:buClrTx/>
              <a:buNone/>
            </a:pPr>
            <a:endParaRPr lang="en-US" sz="800" b="1" dirty="0">
              <a:solidFill>
                <a:prstClr val="black">
                  <a:tint val="75000"/>
                </a:prstClr>
              </a:solidFill>
              <a:latin typeface="Tahoma"/>
            </a:endParaRPr>
          </a:p>
          <a:p>
            <a:pPr marL="15875" indent="0">
              <a:buClr>
                <a:schemeClr val="tx2">
                  <a:lumMod val="75000"/>
                </a:schemeClr>
              </a:buClr>
              <a:buNone/>
            </a:pPr>
            <a:endParaRPr lang="en-US" sz="5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2400" y="195943"/>
            <a:ext cx="4209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+mj-lt"/>
              </a:rPr>
              <a:t>MAI Grant Details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326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 Industries and Occupations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Advanced Manufacturing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475905"/>
            <a:ext cx="3886200" cy="2590800"/>
          </a:xfrm>
        </p:spPr>
        <p:txBody>
          <a:bodyPr/>
          <a:lstStyle/>
          <a:p>
            <a:r>
              <a:rPr lang="en-US" dirty="0" smtClean="0"/>
              <a:t>CNC Machinist, Maintenance Technician, Food Quality Safety, Laser, Welding, Maskers, </a:t>
            </a:r>
            <a:r>
              <a:rPr lang="en-US" dirty="0" err="1" smtClean="0"/>
              <a:t>Rackers</a:t>
            </a:r>
            <a:r>
              <a:rPr lang="en-US" dirty="0" smtClean="0"/>
              <a:t>, Platers, Customer Service Engineer, Industrial Specialist for Process, Technology, Mechatronics, Automation Expert, Line Supervisor, Production Manager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475905"/>
            <a:ext cx="3886200" cy="2590800"/>
          </a:xfrm>
        </p:spPr>
      </p:pic>
    </p:spTree>
    <p:extLst>
      <p:ext uri="{BB962C8B-B14F-4D97-AF65-F5344CB8AC3E}">
        <p14:creationId xmlns:p14="http://schemas.microsoft.com/office/powerpoint/2010/main" val="2013125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Agriculture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475904"/>
            <a:ext cx="3886200" cy="2590801"/>
          </a:xfrm>
        </p:spPr>
        <p:txBody>
          <a:bodyPr/>
          <a:lstStyle/>
          <a:p>
            <a:r>
              <a:rPr lang="en-US" dirty="0" smtClean="0"/>
              <a:t>Sow Farm Managers, </a:t>
            </a:r>
            <a:br>
              <a:rPr lang="en-US" dirty="0" smtClean="0"/>
            </a:br>
            <a:r>
              <a:rPr lang="en-US" dirty="0" smtClean="0"/>
              <a:t>Nursery Finish Managers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475905"/>
            <a:ext cx="3886200" cy="2590800"/>
          </a:xfrm>
        </p:spPr>
      </p:pic>
    </p:spTree>
    <p:extLst>
      <p:ext uri="{BB962C8B-B14F-4D97-AF65-F5344CB8AC3E}">
        <p14:creationId xmlns:p14="http://schemas.microsoft.com/office/powerpoint/2010/main" val="163385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Health Care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475904"/>
            <a:ext cx="3886200" cy="2590801"/>
          </a:xfrm>
        </p:spPr>
        <p:txBody>
          <a:bodyPr/>
          <a:lstStyle/>
          <a:p>
            <a:r>
              <a:rPr lang="en-US" dirty="0" smtClean="0"/>
              <a:t>Medical Assistant, Health Support Specialist, Community Health Specialist, Certified Nursing Assistant with specialties in dementia, Advanced and Assistant Mentor, LPM to BSN, BSN to Perioperative Nursing Specialty, RN, LPN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475905"/>
            <a:ext cx="3886200" cy="2590800"/>
          </a:xfrm>
        </p:spPr>
      </p:pic>
    </p:spTree>
    <p:extLst>
      <p:ext uri="{BB962C8B-B14F-4D97-AF65-F5344CB8AC3E}">
        <p14:creationId xmlns:p14="http://schemas.microsoft.com/office/powerpoint/2010/main" val="2203562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Information Technology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475904"/>
            <a:ext cx="3886200" cy="2590801"/>
          </a:xfrm>
        </p:spPr>
        <p:txBody>
          <a:bodyPr/>
          <a:lstStyle/>
          <a:p>
            <a:r>
              <a:rPr lang="en-US" dirty="0" smtClean="0"/>
              <a:t>Software Developer, Security Analyst, Support Desk Specialist, Network Systems Engineer, Voice Systems Engineer, IT Manager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475905"/>
            <a:ext cx="3886200" cy="2590800"/>
          </a:xfrm>
        </p:spPr>
      </p:pic>
    </p:spTree>
    <p:extLst>
      <p:ext uri="{BB962C8B-B14F-4D97-AF65-F5344CB8AC3E}">
        <p14:creationId xmlns:p14="http://schemas.microsoft.com/office/powerpoint/2010/main" val="105669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Transportation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475904"/>
            <a:ext cx="3886200" cy="2590801"/>
          </a:xfrm>
        </p:spPr>
        <p:txBody>
          <a:bodyPr/>
          <a:lstStyle/>
          <a:p>
            <a:r>
              <a:rPr lang="en-US" dirty="0" smtClean="0"/>
              <a:t>Auto Technician, Auto Collision Repair, Diesel Mechanic, Ford Asset Mechanic, Maintenance Mechanic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474497"/>
            <a:ext cx="3886200" cy="2593616"/>
          </a:xfrm>
        </p:spPr>
      </p:pic>
    </p:spTree>
    <p:extLst>
      <p:ext uri="{BB962C8B-B14F-4D97-AF65-F5344CB8AC3E}">
        <p14:creationId xmlns:p14="http://schemas.microsoft.com/office/powerpoint/2010/main" val="761355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MAI Grant Reimbursable Activities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rgbClr val="000000"/>
              </a:buClr>
              <a:buNone/>
            </a:pPr>
            <a:r>
              <a:rPr lang="en-US" sz="2400" dirty="0">
                <a:solidFill>
                  <a:srgbClr val="1F497D"/>
                </a:solidFill>
              </a:rPr>
              <a:t>MAI employers are eligible for reimbursement after the apprentice has successfully completed his or her first 90 days in the program. Employers can receive up to $5,000 per apprentice for the following activities:</a:t>
            </a:r>
          </a:p>
          <a:p>
            <a:pPr marL="457200" lvl="0" indent="-457200">
              <a:buClr>
                <a:srgbClr val="000000"/>
              </a:buClr>
            </a:pPr>
            <a:r>
              <a:rPr lang="en-US" sz="2400" dirty="0">
                <a:solidFill>
                  <a:srgbClr val="1F497D"/>
                </a:solidFill>
              </a:rPr>
              <a:t>Apprenticeship supplies and materials</a:t>
            </a:r>
          </a:p>
          <a:p>
            <a:pPr marL="457200" lvl="0" indent="-457200">
              <a:buClr>
                <a:srgbClr val="000000"/>
              </a:buClr>
            </a:pPr>
            <a:r>
              <a:rPr lang="en-US" sz="2400" dirty="0">
                <a:solidFill>
                  <a:srgbClr val="1F497D"/>
                </a:solidFill>
              </a:rPr>
              <a:t>Off-set related instruction costs</a:t>
            </a:r>
          </a:p>
          <a:p>
            <a:pPr marL="457200" lvl="0" indent="-457200">
              <a:buClr>
                <a:srgbClr val="000000"/>
              </a:buClr>
            </a:pPr>
            <a:r>
              <a:rPr lang="en-US" sz="2400" dirty="0">
                <a:solidFill>
                  <a:srgbClr val="1F497D"/>
                </a:solidFill>
              </a:rPr>
              <a:t>Establish employer registered apprenticeship infrastructure</a:t>
            </a:r>
          </a:p>
          <a:p>
            <a:pPr marL="0" lvl="0" indent="0">
              <a:buClr>
                <a:srgbClr val="000000"/>
              </a:buClr>
              <a:buNone/>
            </a:pPr>
            <a:endParaRPr lang="en-US" sz="800" dirty="0">
              <a:solidFill>
                <a:srgbClr val="1F497D"/>
              </a:solidFill>
            </a:endParaRPr>
          </a:p>
          <a:p>
            <a:pPr marL="0" lvl="0" indent="0">
              <a:buClr>
                <a:srgbClr val="000000"/>
              </a:buClr>
              <a:buNone/>
            </a:pPr>
            <a:endParaRPr lang="en-US" sz="2400" b="1" dirty="0">
              <a:solidFill>
                <a:srgbClr val="000000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407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MAI Next Steps 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1800" dirty="0" smtClean="0"/>
              <a:t>Download </a:t>
            </a:r>
            <a:r>
              <a:rPr lang="en-US" sz="1800" dirty="0"/>
              <a:t>the application at </a:t>
            </a:r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www.dli.mn.gov/aai.asp</a:t>
            </a:r>
            <a:endParaRPr lang="en-US" sz="1800" dirty="0" smtClean="0"/>
          </a:p>
          <a:p>
            <a:pPr lvl="1"/>
            <a:r>
              <a:rPr lang="en-US" sz="1800" dirty="0" smtClean="0"/>
              <a:t>Email completed application to </a:t>
            </a:r>
            <a:r>
              <a:rPr lang="en-US" sz="1800" dirty="0" smtClean="0">
                <a:hlinkClick r:id="rId3"/>
              </a:rPr>
              <a:t>MAI.Grants@state.mn.us</a:t>
            </a:r>
            <a:endParaRPr lang="en-US" sz="1800" dirty="0" smtClean="0"/>
          </a:p>
          <a:p>
            <a:pPr lvl="1"/>
            <a:r>
              <a:rPr lang="en-US" sz="1800" dirty="0" smtClean="0"/>
              <a:t>MAI team will assess occupations and follow up with you about registered apprenticeship program development and grant availability </a:t>
            </a:r>
          </a:p>
          <a:p>
            <a:pPr lvl="1"/>
            <a:r>
              <a:rPr lang="en-US" sz="1800" dirty="0" smtClean="0"/>
              <a:t>Employers should submit an application when they’re ready to begin program development within 30 days </a:t>
            </a:r>
          </a:p>
        </p:txBody>
      </p:sp>
    </p:spTree>
    <p:extLst>
      <p:ext uri="{BB962C8B-B14F-4D97-AF65-F5344CB8AC3E}">
        <p14:creationId xmlns:p14="http://schemas.microsoft.com/office/powerpoint/2010/main" val="587623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/>
              <a:t>Dispelling Myths of Registered Apprenticeship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3119681"/>
            <a:ext cx="2149746" cy="1394107"/>
          </a:xfrm>
        </p:spPr>
        <p:txBody>
          <a:bodyPr/>
          <a:lstStyle/>
          <a:p>
            <a:r>
              <a:rPr lang="en-US" dirty="0" smtClean="0"/>
              <a:t>Registered apprenticeship programs are only in Minnesota’s metro area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202517" y="3119681"/>
            <a:ext cx="2149746" cy="1394107"/>
          </a:xfrm>
        </p:spPr>
        <p:txBody>
          <a:bodyPr/>
          <a:lstStyle/>
          <a:p>
            <a:r>
              <a:rPr lang="en-US" dirty="0" smtClean="0"/>
              <a:t>Registered apprenticeship programs are operating throughout the state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478" y="2310880"/>
            <a:ext cx="1614461" cy="16176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2310880"/>
            <a:ext cx="1614461" cy="1617602"/>
          </a:xfrm>
          <a:prstGeom prst="rect">
            <a:avLst/>
          </a:prstGeom>
        </p:spPr>
      </p:pic>
      <p:pic>
        <p:nvPicPr>
          <p:cNvPr id="11" name="Picture Placeholder 4" descr="Minnesota log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0" b="7200"/>
          <a:stretch>
            <a:fillRect/>
          </a:stretch>
        </p:blipFill>
        <p:spPr>
          <a:xfrm>
            <a:off x="3624561" y="5475318"/>
            <a:ext cx="1894878" cy="52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62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0" y="2095785"/>
            <a:ext cx="9144000" cy="1299950"/>
          </a:xfrm>
        </p:spPr>
        <p:txBody>
          <a:bodyPr/>
          <a:lstStyle/>
          <a:p>
            <a:r>
              <a:rPr lang="en-US" smtClean="0"/>
              <a:t>MAI Contact </a:t>
            </a:r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3609718"/>
            <a:ext cx="7886700" cy="1899405"/>
          </a:xfrm>
        </p:spPr>
        <p:txBody>
          <a:bodyPr>
            <a:normAutofit fontScale="85000" lnSpcReduction="20000"/>
          </a:bodyPr>
          <a:lstStyle/>
          <a:p>
            <a:r>
              <a:rPr lang="en-US" sz="2025" b="1" dirty="0"/>
              <a:t>Registered Apprenticeship:</a:t>
            </a:r>
          </a:p>
          <a:p>
            <a:r>
              <a:rPr lang="en-US" sz="1650" i="1" dirty="0">
                <a:hlinkClick r:id="rId2"/>
              </a:rPr>
              <a:t>Larohn.Latimer@state.mn.us</a:t>
            </a:r>
            <a:r>
              <a:rPr lang="en-US" sz="1650" i="1" dirty="0"/>
              <a:t> – </a:t>
            </a:r>
            <a:r>
              <a:rPr lang="en-US" sz="1650" dirty="0"/>
              <a:t>651-284-5223</a:t>
            </a:r>
          </a:p>
          <a:p>
            <a:r>
              <a:rPr lang="en-US" sz="1650" i="1" dirty="0">
                <a:hlinkClick r:id="rId3"/>
              </a:rPr>
              <a:t>Leslie.Philmon@state.mn.us</a:t>
            </a:r>
            <a:r>
              <a:rPr lang="en-US" sz="1650" i="1" dirty="0"/>
              <a:t> – </a:t>
            </a:r>
            <a:r>
              <a:rPr lang="en-US" sz="1650" dirty="0"/>
              <a:t>651-284-5330</a:t>
            </a:r>
            <a:endParaRPr lang="en-US" sz="1800" b="1" dirty="0"/>
          </a:p>
          <a:p>
            <a:r>
              <a:rPr lang="en-US" sz="1800" b="1" dirty="0"/>
              <a:t>MAI Grant:</a:t>
            </a:r>
            <a:endParaRPr lang="en-US" sz="1650" dirty="0"/>
          </a:p>
          <a:p>
            <a:r>
              <a:rPr lang="en-US" sz="1650" i="1" dirty="0">
                <a:hlinkClick r:id="rId4"/>
              </a:rPr>
              <a:t>Carrie.Fink@state.mn.us</a:t>
            </a:r>
            <a:r>
              <a:rPr lang="en-US" sz="1650" i="1" dirty="0"/>
              <a:t> – </a:t>
            </a:r>
            <a:r>
              <a:rPr lang="en-US" sz="1650" dirty="0" smtClean="0"/>
              <a:t>651-259-7252</a:t>
            </a:r>
          </a:p>
          <a:p>
            <a:r>
              <a:rPr lang="nl-NL" sz="1650" dirty="0" smtClean="0">
                <a:hlinkClick r:id="rId5"/>
              </a:rPr>
              <a:t>http</a:t>
            </a:r>
            <a:r>
              <a:rPr lang="nl-NL" sz="1650" dirty="0">
                <a:hlinkClick r:id="rId5"/>
              </a:rPr>
              <a:t>://www.dli.mn.gov/aai.asp</a:t>
            </a:r>
            <a:endParaRPr lang="nl-NL" sz="1650" dirty="0"/>
          </a:p>
          <a:p>
            <a:endParaRPr lang="en-US" sz="1650" dirty="0"/>
          </a:p>
          <a:p>
            <a:endParaRPr lang="en-US" sz="1650" i="1" dirty="0"/>
          </a:p>
        </p:txBody>
      </p:sp>
    </p:spTree>
    <p:extLst>
      <p:ext uri="{BB962C8B-B14F-4D97-AF65-F5344CB8AC3E}">
        <p14:creationId xmlns:p14="http://schemas.microsoft.com/office/powerpoint/2010/main" val="2561138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3147483"/>
            <a:ext cx="2149746" cy="1394107"/>
          </a:xfrm>
        </p:spPr>
        <p:txBody>
          <a:bodyPr/>
          <a:lstStyle/>
          <a:p>
            <a:r>
              <a:rPr lang="en-US" dirty="0" smtClean="0"/>
              <a:t>Registered apprenticeship programs are just for large companies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202517" y="3147483"/>
            <a:ext cx="2149746" cy="1394107"/>
          </a:xfrm>
        </p:spPr>
        <p:txBody>
          <a:bodyPr/>
          <a:lstStyle/>
          <a:p>
            <a:r>
              <a:rPr lang="en-US" dirty="0" smtClean="0"/>
              <a:t>Employers large and small are sponsors for apprenticeship programs, dictated by the needs of each company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057" y="2338682"/>
            <a:ext cx="1614461" cy="16176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2338682"/>
            <a:ext cx="1614461" cy="1617602"/>
          </a:xfrm>
          <a:prstGeom prst="rect">
            <a:avLst/>
          </a:prstGeom>
        </p:spPr>
      </p:pic>
      <p:pic>
        <p:nvPicPr>
          <p:cNvPr id="11" name="Picture Placeholder 4" descr="Minnesota log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0" b="7200"/>
          <a:stretch>
            <a:fillRect/>
          </a:stretch>
        </p:blipFill>
        <p:spPr>
          <a:xfrm>
            <a:off x="3624561" y="5475318"/>
            <a:ext cx="1894878" cy="52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62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3138215"/>
            <a:ext cx="2149746" cy="1394107"/>
          </a:xfrm>
        </p:spPr>
        <p:txBody>
          <a:bodyPr/>
          <a:lstStyle/>
          <a:p>
            <a:r>
              <a:rPr lang="en-US" dirty="0" smtClean="0"/>
              <a:t>Registered apprentices will get trained and then leave the company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202517" y="3138215"/>
            <a:ext cx="2149746" cy="1394107"/>
          </a:xfrm>
        </p:spPr>
        <p:txBody>
          <a:bodyPr/>
          <a:lstStyle/>
          <a:p>
            <a:r>
              <a:rPr lang="en-US" dirty="0" smtClean="0"/>
              <a:t>Registered apprenticeship programs have proven to help reduce turnover and increase employee productivity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057" y="2329414"/>
            <a:ext cx="1614461" cy="16176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2329414"/>
            <a:ext cx="1614461" cy="1617602"/>
          </a:xfrm>
          <a:prstGeom prst="rect">
            <a:avLst/>
          </a:prstGeom>
        </p:spPr>
      </p:pic>
      <p:pic>
        <p:nvPicPr>
          <p:cNvPr id="11" name="Picture Placeholder 4" descr="Minnesota log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0" b="7200"/>
          <a:stretch>
            <a:fillRect/>
          </a:stretch>
        </p:blipFill>
        <p:spPr>
          <a:xfrm>
            <a:off x="3624561" y="5475318"/>
            <a:ext cx="1894878" cy="52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1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3054807"/>
            <a:ext cx="2149746" cy="1394107"/>
          </a:xfrm>
        </p:spPr>
        <p:txBody>
          <a:bodyPr/>
          <a:lstStyle/>
          <a:p>
            <a:r>
              <a:rPr lang="en-US" dirty="0" smtClean="0"/>
              <a:t>All registered apprenticeship programs involve unions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202517" y="3054807"/>
            <a:ext cx="2149746" cy="1394107"/>
          </a:xfrm>
        </p:spPr>
        <p:txBody>
          <a:bodyPr/>
          <a:lstStyle/>
          <a:p>
            <a:r>
              <a:rPr lang="en-US" dirty="0" smtClean="0"/>
              <a:t>Some registered apprenticeship programs involve unions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478" y="2246006"/>
            <a:ext cx="1614461" cy="16176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2246006"/>
            <a:ext cx="1614461" cy="1617602"/>
          </a:xfrm>
          <a:prstGeom prst="rect">
            <a:avLst/>
          </a:prstGeom>
        </p:spPr>
      </p:pic>
      <p:pic>
        <p:nvPicPr>
          <p:cNvPr id="15" name="Picture Placeholder 4" descr="Minnesota log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0" b="7200"/>
          <a:stretch>
            <a:fillRect/>
          </a:stretch>
        </p:blipFill>
        <p:spPr>
          <a:xfrm>
            <a:off x="3624561" y="5475318"/>
            <a:ext cx="1894878" cy="52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45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for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Highly-skilled employees</a:t>
            </a:r>
          </a:p>
          <a:p>
            <a:r>
              <a:rPr lang="en-US" dirty="0" smtClean="0"/>
              <a:t>Reduced turnover costs</a:t>
            </a:r>
          </a:p>
          <a:p>
            <a:r>
              <a:rPr lang="en-US" dirty="0" smtClean="0"/>
              <a:t>Higher productivity</a:t>
            </a:r>
          </a:p>
          <a:p>
            <a:r>
              <a:rPr lang="en-US" dirty="0" smtClean="0"/>
              <a:t>More diverse workforce</a:t>
            </a:r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4465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for Workers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Increased skills	</a:t>
            </a:r>
          </a:p>
          <a:p>
            <a:r>
              <a:rPr lang="en-US" dirty="0" smtClean="0"/>
              <a:t>Higher wages</a:t>
            </a:r>
          </a:p>
          <a:p>
            <a:r>
              <a:rPr lang="en-US" dirty="0" smtClean="0"/>
              <a:t>National credential</a:t>
            </a:r>
          </a:p>
          <a:p>
            <a:r>
              <a:rPr lang="en-US" dirty="0" smtClean="0"/>
              <a:t>Career advancement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7465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for Workforce and Education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Proven model to help job seekers immediately start working, increase skills and earnings</a:t>
            </a:r>
          </a:p>
          <a:p>
            <a:r>
              <a:rPr lang="en-US" dirty="0" smtClean="0"/>
              <a:t>Effective strategy to connect with employers in diverse fields and to use as part of industry sector strategies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0" r="166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70885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03348" y="1067695"/>
            <a:ext cx="4059977" cy="4021466"/>
          </a:xfrm>
        </p:spPr>
        <p:txBody>
          <a:bodyPr/>
          <a:lstStyle/>
          <a:p>
            <a:r>
              <a:rPr lang="en-US" dirty="0" smtClean="0"/>
              <a:t>Registered Apprenticeship Requirements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457490" y="857250"/>
            <a:ext cx="2258750" cy="2214949"/>
          </a:xfrm>
        </p:spPr>
        <p:txBody>
          <a:bodyPr>
            <a:normAutofit/>
          </a:bodyPr>
          <a:lstStyle/>
          <a:p>
            <a:r>
              <a:rPr lang="en-US" b="1" dirty="0" smtClean="0"/>
              <a:t>Employment</a:t>
            </a:r>
            <a:r>
              <a:rPr lang="en-US" dirty="0" smtClean="0"/>
              <a:t> with sponsoring employer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03715" y="3172432"/>
            <a:ext cx="2258750" cy="2198825"/>
          </a:xfrm>
          <a:solidFill>
            <a:schemeClr val="accent4">
              <a:lumMod val="40000"/>
              <a:lumOff val="60000"/>
              <a:alpha val="88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Safety Training </a:t>
            </a:r>
            <a:r>
              <a:rPr lang="en-US" dirty="0" smtClean="0">
                <a:solidFill>
                  <a:srgbClr val="000000"/>
                </a:solidFill>
              </a:rPr>
              <a:t>= 50 hours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849289" y="830856"/>
            <a:ext cx="2258750" cy="2214949"/>
          </a:xfrm>
          <a:prstGeom prst="ellipse">
            <a:avLst/>
          </a:prstGeom>
          <a:solidFill>
            <a:srgbClr val="00B0F0">
              <a:alpha val="88000"/>
            </a:srgbClr>
          </a:solidFill>
        </p:spPr>
        <p:txBody>
          <a:bodyPr vert="horz" lIns="68580" tIns="34290" rIns="68580" bIns="3429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3865"/>
              </a:buClr>
            </a:pPr>
            <a:r>
              <a:rPr lang="en-US" sz="1875" b="1" dirty="0">
                <a:solidFill>
                  <a:srgbClr val="000000"/>
                </a:solidFill>
              </a:rPr>
              <a:t>Work Processes – </a:t>
            </a:r>
            <a:r>
              <a:rPr lang="en-US" sz="1875" dirty="0">
                <a:solidFill>
                  <a:srgbClr val="000000"/>
                </a:solidFill>
              </a:rPr>
              <a:t>a description of on-the-job training (min. 2,000 hours)</a:t>
            </a:r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849289" y="3172432"/>
            <a:ext cx="2258750" cy="2214949"/>
          </a:xfrm>
          <a:prstGeom prst="ellipse">
            <a:avLst/>
          </a:prstGeom>
          <a:solidFill>
            <a:schemeClr val="accent6">
              <a:lumMod val="40000"/>
              <a:lumOff val="60000"/>
              <a:alpha val="88000"/>
            </a:schemeClr>
          </a:solidFill>
        </p:spPr>
        <p:txBody>
          <a:bodyPr vert="horz" lIns="68580" tIns="34290" rIns="68580" bIns="34290" rtlCol="0" anchor="ctr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3865"/>
              </a:buClr>
            </a:pPr>
            <a:r>
              <a:rPr lang="en-US" sz="1875" b="1" dirty="0">
                <a:solidFill>
                  <a:srgbClr val="000000"/>
                </a:solidFill>
              </a:rPr>
              <a:t>Related Technical Education – </a:t>
            </a:r>
            <a:r>
              <a:rPr lang="en-US" sz="1875" dirty="0">
                <a:solidFill>
                  <a:srgbClr val="000000"/>
                </a:solidFill>
              </a:rPr>
              <a:t>a description of the coursework the apprentice will complete (144 hours)</a:t>
            </a: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3326502" y="3844734"/>
            <a:ext cx="2258750" cy="2214949"/>
          </a:xfrm>
          <a:prstGeom prst="ellipse">
            <a:avLst/>
          </a:prstGeom>
          <a:solidFill>
            <a:srgbClr val="FF9900">
              <a:alpha val="87843"/>
            </a:srgbClr>
          </a:solidFill>
        </p:spPr>
        <p:txBody>
          <a:bodyPr vert="horz" lIns="68580" tIns="34290" rIns="68580" bIns="3429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3865"/>
              </a:buClr>
            </a:pPr>
            <a:r>
              <a:rPr lang="en-US" sz="1875" b="1" dirty="0">
                <a:solidFill>
                  <a:srgbClr val="000000"/>
                </a:solidFill>
              </a:rPr>
              <a:t>Progressive Wage Schedule</a:t>
            </a:r>
            <a:endParaRPr lang="en-US" sz="1875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5717"/>
      </p:ext>
    </p:extLst>
  </p:cSld>
  <p:clrMapOvr>
    <a:masterClrMapping/>
  </p:clrMapOvr>
</p:sld>
</file>

<file path=ppt/theme/theme1.xml><?xml version="1.0" encoding="utf-8"?>
<a:theme xmlns:a="http://schemas.openxmlformats.org/drawingml/2006/main" name="1_pres6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11.xml><?xml version="1.0" encoding="utf-8"?>
<a:theme xmlns:a="http://schemas.openxmlformats.org/drawingml/2006/main" name="7_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12.xml><?xml version="1.0" encoding="utf-8"?>
<a:theme xmlns:a="http://schemas.openxmlformats.org/drawingml/2006/main" name="9_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13.xml><?xml version="1.0" encoding="utf-8"?>
<a:theme xmlns:a="http://schemas.openxmlformats.org/drawingml/2006/main" name="10_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14.xml><?xml version="1.0" encoding="utf-8"?>
<a:theme xmlns:a="http://schemas.openxmlformats.org/drawingml/2006/main" name="11_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15.xml><?xml version="1.0" encoding="utf-8"?>
<a:theme xmlns:a="http://schemas.openxmlformats.org/drawingml/2006/main" name="12_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16.xml><?xml version="1.0" encoding="utf-8"?>
<a:theme xmlns:a="http://schemas.openxmlformats.org/drawingml/2006/main" name="13_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17.xml><?xml version="1.0" encoding="utf-8"?>
<a:theme xmlns:a="http://schemas.openxmlformats.org/drawingml/2006/main" name="14_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18.xml><?xml version="1.0" encoding="utf-8"?>
<a:theme xmlns:a="http://schemas.openxmlformats.org/drawingml/2006/main" name="15_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19.xml><?xml version="1.0" encoding="utf-8"?>
<a:theme xmlns:a="http://schemas.openxmlformats.org/drawingml/2006/main" name="16_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2.xml><?xml version="1.0" encoding="utf-8"?>
<a:theme xmlns:a="http://schemas.openxmlformats.org/drawingml/2006/main" name="3_pres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22_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21.xml><?xml version="1.0" encoding="utf-8"?>
<a:theme xmlns:a="http://schemas.openxmlformats.org/drawingml/2006/main" name="23_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22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2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6.xml><?xml version="1.0" encoding="utf-8"?>
<a:theme xmlns:a="http://schemas.openxmlformats.org/drawingml/2006/main" name="2_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7.xml><?xml version="1.0" encoding="utf-8"?>
<a:theme xmlns:a="http://schemas.openxmlformats.org/drawingml/2006/main" name="3_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8.xml><?xml version="1.0" encoding="utf-8"?>
<a:theme xmlns:a="http://schemas.openxmlformats.org/drawingml/2006/main" name="4_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9.xml><?xml version="1.0" encoding="utf-8"?>
<a:theme xmlns:a="http://schemas.openxmlformats.org/drawingml/2006/main" name="5_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e3d801d-93ec-433f-9ff7-07a9a79c93e3">DLIPROJ-16-3</_dlc_DocId>
    <_dlc_DocIdUrl xmlns="2e3d801d-93ec-433f-9ff7-07a9a79c93e3">
      <Url>https://connect.mn.gov/sites/dli-projects/pipeline/_layouts/15/DocIdRedir.aspx?ID=DLIPROJ-16-3</Url>
      <Description>DLIPROJ-16-3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F7A00C45BBAF45AC9B3E28BF939110" ma:contentTypeVersion="0" ma:contentTypeDescription="Create a new document." ma:contentTypeScope="" ma:versionID="b29a1924bc08ced200bb7f0efeadba31">
  <xsd:schema xmlns:xsd="http://www.w3.org/2001/XMLSchema" xmlns:xs="http://www.w3.org/2001/XMLSchema" xmlns:p="http://schemas.microsoft.com/office/2006/metadata/properties" xmlns:ns2="2e3d801d-93ec-433f-9ff7-07a9a79c93e3" targetNamespace="http://schemas.microsoft.com/office/2006/metadata/properties" ma:root="true" ma:fieldsID="a80d0924c81460b8ebcf1117879179fc" ns2:_="">
    <xsd:import namespace="2e3d801d-93ec-433f-9ff7-07a9a79c93e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3d801d-93ec-433f-9ff7-07a9a79c93e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98D3F67-DF8B-4B8B-BEC3-2461513FA8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77D43D-FE8A-4BA6-B8BB-311B0E292BD9}">
  <ds:schemaRefs>
    <ds:schemaRef ds:uri="http://purl.org/dc/elements/1.1/"/>
    <ds:schemaRef ds:uri="http://purl.org/dc/terms/"/>
    <ds:schemaRef ds:uri="http://schemas.microsoft.com/office/2006/documentManagement/types"/>
    <ds:schemaRef ds:uri="2e3d801d-93ec-433f-9ff7-07a9a79c93e3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B2B9BDC-874A-4FCB-9584-BC408235ED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3d801d-93ec-433f-9ff7-07a9a79c93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119D0C1-EF5D-4173-82FA-434A7FEB48B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16023</TotalTime>
  <Words>586</Words>
  <Application>Microsoft Office PowerPoint</Application>
  <PresentationFormat>On-screen Show (4:3)</PresentationFormat>
  <Paragraphs>82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22</vt:i4>
      </vt:variant>
      <vt:variant>
        <vt:lpstr>Slide Titles</vt:lpstr>
      </vt:variant>
      <vt:variant>
        <vt:i4>20</vt:i4>
      </vt:variant>
    </vt:vector>
  </HeadingPairs>
  <TitlesOfParts>
    <vt:vector size="46" baseType="lpstr">
      <vt:lpstr>Arial</vt:lpstr>
      <vt:lpstr>Tahoma</vt:lpstr>
      <vt:lpstr>Calibri</vt:lpstr>
      <vt:lpstr>MS PGothic</vt:lpstr>
      <vt:lpstr>1_pres6</vt:lpstr>
      <vt:lpstr>3_pres6</vt:lpstr>
      <vt:lpstr>1_Custom Design</vt:lpstr>
      <vt:lpstr>2_Custom Design</vt:lpstr>
      <vt:lpstr>1_MN.IT</vt:lpstr>
      <vt:lpstr>2_MN.IT</vt:lpstr>
      <vt:lpstr>3_MN.IT</vt:lpstr>
      <vt:lpstr>4_MN.IT</vt:lpstr>
      <vt:lpstr>5_MN.IT</vt:lpstr>
      <vt:lpstr>6_MN.IT</vt:lpstr>
      <vt:lpstr>7_MN.IT</vt:lpstr>
      <vt:lpstr>9_MN.IT</vt:lpstr>
      <vt:lpstr>10_MN.IT</vt:lpstr>
      <vt:lpstr>11_MN.IT</vt:lpstr>
      <vt:lpstr>12_MN.IT</vt:lpstr>
      <vt:lpstr>13_MN.IT</vt:lpstr>
      <vt:lpstr>14_MN.IT</vt:lpstr>
      <vt:lpstr>15_MN.IT</vt:lpstr>
      <vt:lpstr>16_MN.IT</vt:lpstr>
      <vt:lpstr>22_MN.IT</vt:lpstr>
      <vt:lpstr>23_MN.IT</vt:lpstr>
      <vt:lpstr>MN.IT</vt:lpstr>
      <vt:lpstr>Registered Apprenticeship and Minnesota Apprenticeship Initiative  </vt:lpstr>
      <vt:lpstr>Dispelling Myths of Registered Apprenticeship</vt:lpstr>
      <vt:lpstr>PowerPoint Presentation</vt:lpstr>
      <vt:lpstr>PowerPoint Presentation</vt:lpstr>
      <vt:lpstr>PowerPoint Presentation</vt:lpstr>
      <vt:lpstr>Benefits for Business</vt:lpstr>
      <vt:lpstr>Benefits for Workers</vt:lpstr>
      <vt:lpstr>Benefits for Workforce and Education Groups</vt:lpstr>
      <vt:lpstr>Registered Apprenticeship Requirements</vt:lpstr>
      <vt:lpstr>MAI Grant Goals</vt:lpstr>
      <vt:lpstr>PowerPoint Presentation</vt:lpstr>
      <vt:lpstr>MAI Industries and Occupations</vt:lpstr>
      <vt:lpstr>Advanced Manufacturing</vt:lpstr>
      <vt:lpstr>Agriculture</vt:lpstr>
      <vt:lpstr>Health Care</vt:lpstr>
      <vt:lpstr>Information Technology</vt:lpstr>
      <vt:lpstr>Transportation</vt:lpstr>
      <vt:lpstr>MAI Grant Reimbursable Activities</vt:lpstr>
      <vt:lpstr>MAI Next Steps </vt:lpstr>
      <vt:lpstr>MAI Contact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Walstien</dc:creator>
  <cp:lastModifiedBy>Angele Hartell</cp:lastModifiedBy>
  <cp:revision>234</cp:revision>
  <cp:lastPrinted>2016-11-09T19:40:31Z</cp:lastPrinted>
  <dcterms:modified xsi:type="dcterms:W3CDTF">2018-04-18T20:35:21Z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0x01010034F7A00C45BBAF45AC9B3E28BF939110</vt:lpwstr>
  </property>
  <property fmtid="{D5CDD505-2E9C-101B-9397-08002B2CF9AE}" pid="3" name="_dlc_DocIdItemGuid">
    <vt:lpwstr>82fdf72a-6c26-494e-a870-7ec957ea1f14</vt:lpwstr>
  </property>
</Properties>
</file>